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Fxl3y0eqXkc2OzBZkjspo1AuU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8421C3-4CC9-401B-91BE-3743C655EC2B}">
  <a:tblStyle styleId="{848421C3-4CC9-401B-91BE-3743C655EC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960A3C-6C49-49B9-9438-2DF8EBD55FC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a7281a90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36a7281a90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a7e06870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36a7e06870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a7e06870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36a7e06870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a7e06870b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6a7e06870b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a7281a90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36a7281a90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a7281a90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36a7281a90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1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2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2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1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8" name="Google Shape;2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5" name="Google Shape;35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7" name="Google Shape;57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5" name="Google Shape;65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1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2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EtWpGKb7r77WX2_g6nMMGcMRCxe416E/view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file/d/1Y2ZKgnc1I1Wr-7Uki-6hTRgifKCjbM1H/view?usp=sharing" TargetMode="External"/><Relationship Id="rId4" Type="http://schemas.openxmlformats.org/officeDocument/2006/relationships/hyperlink" Target="https://drive.google.com/file/d/1iQEHOrC_bOjtRQ5pp6l2VoF5Kau-36D5/view?usp=sharin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1761525" y="725350"/>
            <a:ext cx="70149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500"/>
              <a:t>Person Detection for Smart City</a:t>
            </a:r>
            <a:endParaRPr sz="4500"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5160350" y="25717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2000"/>
              <a:t>VisionX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Evaluation metrics YOLO11 Model 1</a:t>
            </a:r>
            <a:endParaRPr/>
          </a:p>
        </p:txBody>
      </p:sp>
      <p:pic>
        <p:nvPicPr>
          <p:cNvPr id="207" name="Google Shape;20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025" y="1209275"/>
            <a:ext cx="2135851" cy="15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375" y="1209275"/>
            <a:ext cx="2125035" cy="15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025" y="2949175"/>
            <a:ext cx="2125026" cy="159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7375" y="2949175"/>
            <a:ext cx="2125026" cy="160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a7281a904_0_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Evaluation metrics YOLO11 Model 2</a:t>
            </a:r>
            <a:endParaRPr/>
          </a:p>
        </p:txBody>
      </p:sp>
      <p:pic>
        <p:nvPicPr>
          <p:cNvPr id="216" name="Google Shape;216;g36a7281a904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25" y="1212825"/>
            <a:ext cx="1940232" cy="14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6a7281a904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750" y="1212825"/>
            <a:ext cx="1940224" cy="144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6a7281a904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987" y="2926125"/>
            <a:ext cx="2013749" cy="15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36a7281a904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7752" y="2926126"/>
            <a:ext cx="1940225" cy="147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Validation</a:t>
            </a:r>
            <a:endParaRPr/>
          </a:p>
        </p:txBody>
      </p:sp>
      <p:pic>
        <p:nvPicPr>
          <p:cNvPr id="225" name="Google Shape;22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25" y="3380925"/>
            <a:ext cx="6882575" cy="10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"/>
          <p:cNvSpPr txBox="1"/>
          <p:nvPr/>
        </p:nvSpPr>
        <p:spPr>
          <a:xfrm>
            <a:off x="1174500" y="2916000"/>
            <a:ext cx="583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9"/>
          <p:cNvSpPr txBox="1"/>
          <p:nvPr/>
        </p:nvSpPr>
        <p:spPr>
          <a:xfrm>
            <a:off x="1174500" y="1154250"/>
            <a:ext cx="583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663" y="1575900"/>
            <a:ext cx="7348582" cy="10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Inference YOLO11</a:t>
            </a:r>
            <a:endParaRPr/>
          </a:p>
        </p:txBody>
      </p: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450" y="1132175"/>
            <a:ext cx="5553927" cy="35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a7e06870b_0_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Inference YOLO11</a:t>
            </a:r>
            <a:endParaRPr/>
          </a:p>
        </p:txBody>
      </p:sp>
      <p:pic>
        <p:nvPicPr>
          <p:cNvPr id="240" name="Google Shape;240;g36a7e06870b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25" y="1136250"/>
            <a:ext cx="5480146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a7e06870b_0_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Inference YOLO11</a:t>
            </a:r>
            <a:endParaRPr/>
          </a:p>
        </p:txBody>
      </p:sp>
      <p:sp>
        <p:nvSpPr>
          <p:cNvPr id="246" name="Google Shape;246;g36a7e06870b_0_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Source video: </a:t>
            </a:r>
            <a:r>
              <a:rPr lang="en" u="sng">
                <a:solidFill>
                  <a:schemeClr val="hlink"/>
                </a:solidFill>
                <a:hlinkClick r:id="rId3"/>
              </a:rPr>
              <a:t>street.mp4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video YOLO11 Model 1:  </a:t>
            </a:r>
            <a:r>
              <a:rPr lang="en" u="sng">
                <a:solidFill>
                  <a:schemeClr val="hlink"/>
                </a:solidFill>
                <a:hlinkClick r:id="rId4"/>
              </a:rPr>
              <a:t>output1.mp4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video YOLO11 Model 2: </a:t>
            </a:r>
            <a:r>
              <a:rPr lang="en" u="sng">
                <a:solidFill>
                  <a:schemeClr val="hlink"/>
                </a:solidFill>
                <a:hlinkClick r:id="rId5"/>
              </a:rPr>
              <a:t>output2.mp3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 &amp; Future improvement</a:t>
            </a:r>
            <a:endParaRPr/>
          </a:p>
        </p:txBody>
      </p:sp>
      <p:sp>
        <p:nvSpPr>
          <p:cNvPr id="252" name="Google Shape;252;p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Conclusion: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YOLO11 is able to perform person detection with good accuracy and minimum inference time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Hyperparameter tuning is able to increase model accuracy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YOLO11 Person detection implementation can be for monitoring video in real time since the inference time is small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Different hyperparameter configuration will result a different output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Future Improvement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More experiment on the hyperparameter tuning to get optimal result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Experiment on different dataset to compare the output result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Experiment on different architecture to compare the accuracy and inference time.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title"/>
          </p:nvPr>
        </p:nvSpPr>
        <p:spPr>
          <a:xfrm>
            <a:off x="1322950" y="521075"/>
            <a:ext cx="3798900" cy="9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41" name="Google Shape;141;p2"/>
          <p:cNvSpPr txBox="1">
            <a:spLocks noGrp="1"/>
          </p:cNvSpPr>
          <p:nvPr>
            <p:ph type="body" idx="1"/>
          </p:nvPr>
        </p:nvSpPr>
        <p:spPr>
          <a:xfrm>
            <a:off x="1128342" y="1716821"/>
            <a:ext cx="44844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Maruli Tyson Hamonangan Sianipar</a:t>
            </a:r>
            <a:endParaRPr sz="18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Budi Kawira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Dana Putra Kembara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Efenus Valentino S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Mustafa</a:t>
            </a:r>
            <a:endParaRPr/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9381" y="2508100"/>
            <a:ext cx="2054967" cy="70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1246575" y="279175"/>
            <a:ext cx="70389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b="1"/>
              <a:t>SMART CITY to SAFETY CITY</a:t>
            </a:r>
            <a:endParaRPr sz="2800" b="1"/>
          </a:p>
        </p:txBody>
      </p:sp>
      <p:sp>
        <p:nvSpPr>
          <p:cNvPr id="148" name="Google Shape;148;p3"/>
          <p:cNvSpPr/>
          <p:nvPr/>
        </p:nvSpPr>
        <p:spPr>
          <a:xfrm>
            <a:off x="781200" y="1078600"/>
            <a:ext cx="7409700" cy="3870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900" y="1256350"/>
            <a:ext cx="6049811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"/>
          <p:cNvSpPr/>
          <p:nvPr/>
        </p:nvSpPr>
        <p:spPr>
          <a:xfrm>
            <a:off x="284675" y="2671675"/>
            <a:ext cx="1069500" cy="7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a7e06870b_5_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" sz="3000"/>
              <a:t>Project description</a:t>
            </a:r>
            <a:endParaRPr sz="3000"/>
          </a:p>
        </p:txBody>
      </p:sp>
      <p:sp>
        <p:nvSpPr>
          <p:cNvPr id="156" name="Google Shape;156;g36a7e06870b_5_0"/>
          <p:cNvSpPr txBox="1">
            <a:spLocks noGrp="1"/>
          </p:cNvSpPr>
          <p:nvPr>
            <p:ph type="body" idx="1"/>
          </p:nvPr>
        </p:nvSpPr>
        <p:spPr>
          <a:xfrm>
            <a:off x="3008950" y="2232300"/>
            <a:ext cx="57804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500" b="1" u="sng"/>
              <a:t>Project’s importance:</a:t>
            </a:r>
            <a:endParaRPr sz="1500" b="1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Person detection is a critical task in computer vision, enabling systems to localize and identify individuals in images or video streams. Among the most influential approaches are deep learning-based object detectors such as </a:t>
            </a:r>
            <a:r>
              <a:rPr lang="en" b="1"/>
              <a:t>YOLO (You Only Look Once)</a:t>
            </a:r>
            <a:r>
              <a:rPr lang="en"/>
              <a:t> and </a:t>
            </a:r>
            <a:r>
              <a:rPr lang="en" b="1"/>
              <a:t>R-CNN (Region-based Convolutional Neural Network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500" b="1" u="sng"/>
              <a:t>Project’s goal:</a:t>
            </a:r>
            <a:endParaRPr sz="1500" b="1" u="sng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 a Robust Person Detection Pipeline</a:t>
            </a:r>
            <a:endParaRPr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Analyze Strength and Weakness of each architecture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 b="1"/>
          </a:p>
        </p:txBody>
      </p:sp>
      <p:pic>
        <p:nvPicPr>
          <p:cNvPr id="157" name="Google Shape;157;g36a7e06870b_5_0" title="A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5" y="2232300"/>
            <a:ext cx="2591476" cy="25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6a7e06870b_5_0"/>
          <p:cNvSpPr txBox="1"/>
          <p:nvPr/>
        </p:nvSpPr>
        <p:spPr>
          <a:xfrm>
            <a:off x="437450" y="1524300"/>
            <a:ext cx="7995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Objective : Detect and track people who are at certain points to support city security → Smart Living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Dataset</a:t>
            </a:r>
            <a:endParaRPr/>
          </a:p>
        </p:txBody>
      </p:sp>
      <p:graphicFrame>
        <p:nvGraphicFramePr>
          <p:cNvPr id="164" name="Google Shape;164;p4"/>
          <p:cNvGraphicFramePr/>
          <p:nvPr/>
        </p:nvGraphicFramePr>
        <p:xfrm>
          <a:off x="1357500" y="91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{848421C3-4CC9-401B-91BE-3743C655EC2B}</a:tableStyleId>
              </a:tblPr>
              <a:tblGrid>
                <a:gridCol w="120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Dataset</a:t>
                      </a:r>
                      <a:endParaRPr sz="1000" b="1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4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Labels</a:t>
                      </a:r>
                      <a:endParaRPr sz="1000" b="1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4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Label Types</a:t>
                      </a:r>
                      <a:endParaRPr sz="1000" b="1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4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Train Data</a:t>
                      </a:r>
                      <a:endParaRPr sz="1000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4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A48A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Validation Data</a:t>
                      </a:r>
                      <a:endParaRPr sz="1000">
                        <a:solidFill>
                          <a:srgbClr val="2A48A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4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COCO-2017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[ “person” ]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[ “detections” ]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3000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500</a:t>
                      </a:r>
                      <a:endParaRPr sz="10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A48A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5" name="Google Shape;16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650" y="1636450"/>
            <a:ext cx="5315932" cy="32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development</a:t>
            </a:r>
            <a:endParaRPr/>
          </a:p>
        </p:txBody>
      </p:sp>
      <p:pic>
        <p:nvPicPr>
          <p:cNvPr id="171" name="Google Shape;17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263" y="1516375"/>
            <a:ext cx="1771350" cy="10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7400" y="1307850"/>
            <a:ext cx="1720725" cy="9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/>
          <p:nvPr/>
        </p:nvSpPr>
        <p:spPr>
          <a:xfrm>
            <a:off x="3019975" y="3004825"/>
            <a:ext cx="1720800" cy="100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ato"/>
                <a:ea typeface="Lato"/>
                <a:cs typeface="Lato"/>
                <a:sym typeface="Lato"/>
              </a:rPr>
              <a:t>Model 1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All Layers,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Parameters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893100" y="3004825"/>
            <a:ext cx="1720800" cy="100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ato"/>
                <a:ea typeface="Lato"/>
                <a:cs typeface="Lato"/>
                <a:sym typeface="Lato"/>
              </a:rPr>
              <a:t>Model 2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Freeze Backbone Layers,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Parameters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5" name="Google Shape;175;p5"/>
          <p:cNvCxnSpPr>
            <a:stCxn id="171" idx="2"/>
            <a:endCxn id="173" idx="0"/>
          </p:cNvCxnSpPr>
          <p:nvPr/>
        </p:nvCxnSpPr>
        <p:spPr>
          <a:xfrm rot="5400000">
            <a:off x="4106687" y="2294575"/>
            <a:ext cx="483900" cy="936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5"/>
          <p:cNvCxnSpPr>
            <a:stCxn id="171" idx="2"/>
            <a:endCxn id="174" idx="0"/>
          </p:cNvCxnSpPr>
          <p:nvPr/>
        </p:nvCxnSpPr>
        <p:spPr>
          <a:xfrm rot="-5400000" flipH="1">
            <a:off x="5043287" y="2294575"/>
            <a:ext cx="483900" cy="936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5"/>
          <p:cNvSpPr txBox="1"/>
          <p:nvPr/>
        </p:nvSpPr>
        <p:spPr>
          <a:xfrm>
            <a:off x="3748338" y="4108225"/>
            <a:ext cx="20052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YOLO11n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9277400" y="3899700"/>
            <a:ext cx="20052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RCNN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9277350" y="2796300"/>
            <a:ext cx="1720800" cy="100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ato"/>
                <a:ea typeface="Lato"/>
                <a:cs typeface="Lato"/>
                <a:sym typeface="Lato"/>
              </a:rPr>
              <a:t>Model 1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All Layers,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Train Parameters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5"/>
          <p:cNvCxnSpPr>
            <a:stCxn id="172" idx="2"/>
            <a:endCxn id="179" idx="0"/>
          </p:cNvCxnSpPr>
          <p:nvPr/>
        </p:nvCxnSpPr>
        <p:spPr>
          <a:xfrm rot="-5400000" flipH="1">
            <a:off x="9875713" y="2533500"/>
            <a:ext cx="524700" cy="600"/>
          </a:xfrm>
          <a:prstGeom prst="curvedConnector3">
            <a:avLst>
              <a:gd name="adj1" fmla="val 5001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 protocol YOLO11</a:t>
            </a:r>
            <a:endParaRPr/>
          </a:p>
        </p:txBody>
      </p:sp>
      <p:sp>
        <p:nvSpPr>
          <p:cNvPr id="186" name="Google Shape;186;p7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Hyperparameters used: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7" name="Google Shape;187;p7"/>
          <p:cNvGraphicFramePr/>
          <p:nvPr/>
        </p:nvGraphicFramePr>
        <p:xfrm>
          <a:off x="1419500" y="154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{8C960A3C-6C49-49B9-9438-2DF8EBD55FCC}</a:tableStyleId>
              </a:tblPr>
              <a:tblGrid>
                <a:gridCol w="155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sz="10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1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2</a:t>
                      </a:r>
                      <a:endParaRPr sz="10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epochs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50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imgsz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640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640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optimizer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AdamW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AdamW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lr0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0.001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0.0001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lrf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0.01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0.01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momentum</a:t>
                      </a:r>
                      <a:endParaRPr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a7281a904_0_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 protocol YOLO11</a:t>
            </a:r>
            <a:endParaRPr/>
          </a:p>
        </p:txBody>
      </p:sp>
      <p:sp>
        <p:nvSpPr>
          <p:cNvPr id="193" name="Google Shape;193;g36a7281a904_0_22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Hyperparameters used: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4" name="Google Shape;194;g36a7281a904_0_22"/>
          <p:cNvGraphicFramePr/>
          <p:nvPr/>
        </p:nvGraphicFramePr>
        <p:xfrm>
          <a:off x="1419500" y="154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{8C960A3C-6C49-49B9-9438-2DF8EBD55FCC}</a:tableStyleId>
              </a:tblPr>
              <a:tblGrid>
                <a:gridCol w="155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sz="10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1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2</a:t>
                      </a:r>
                      <a:endParaRPr sz="10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weight_decay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0.0005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0.0005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warmup_epochs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warmup_momentum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warmup_bias_lr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</a:t>
                      </a:r>
                      <a:endParaRPr sz="10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cos_lr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True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Freeze Layers</a:t>
                      </a:r>
                      <a:endParaRPr sz="9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N/A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Backbone (Layer 0 - 10)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a7281a904_0_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 protocol RCNN</a:t>
            </a:r>
            <a:endParaRPr/>
          </a:p>
        </p:txBody>
      </p:sp>
      <p:sp>
        <p:nvSpPr>
          <p:cNvPr id="200" name="Google Shape;200;g36a7281a904_0_4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3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Hyperparameters used: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1" name="Google Shape;201;g36a7281a904_0_44"/>
          <p:cNvGraphicFramePr/>
          <p:nvPr/>
        </p:nvGraphicFramePr>
        <p:xfrm>
          <a:off x="1419500" y="154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{8C960A3C-6C49-49B9-9438-2DF8EBD55FCC}</a:tableStyleId>
              </a:tblPr>
              <a:tblGrid>
                <a:gridCol w="155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sz="10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1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900" b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2</a:t>
                      </a:r>
                      <a:endParaRPr sz="1000" b="1" u="none" strike="noStrike" cap="none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On-screen Show (16:9)</PresentationFormat>
  <Paragraphs>131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Montserrat</vt:lpstr>
      <vt:lpstr>Lato</vt:lpstr>
      <vt:lpstr>Focus</vt:lpstr>
      <vt:lpstr>Person Detection for Smart City</vt:lpstr>
      <vt:lpstr>Team Members</vt:lpstr>
      <vt:lpstr>SMART CITY to SAFETY CITY</vt:lpstr>
      <vt:lpstr>Project description</vt:lpstr>
      <vt:lpstr>Dataset</vt:lpstr>
      <vt:lpstr>Model development</vt:lpstr>
      <vt:lpstr>Training protocol YOLO11</vt:lpstr>
      <vt:lpstr>Training protocol YOLO11</vt:lpstr>
      <vt:lpstr>Training protocol RCNN</vt:lpstr>
      <vt:lpstr>Evaluation metrics YOLO11 Model 1</vt:lpstr>
      <vt:lpstr>Evaluation metrics YOLO11 Model 2</vt:lpstr>
      <vt:lpstr>Validation</vt:lpstr>
      <vt:lpstr>Inference YOLO11</vt:lpstr>
      <vt:lpstr>Inference YOLO11</vt:lpstr>
      <vt:lpstr>Inference YOLO11</vt:lpstr>
      <vt:lpstr>Conclusion &amp; Future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Budi Kawira</cp:lastModifiedBy>
  <cp:revision>1</cp:revision>
  <dcterms:modified xsi:type="dcterms:W3CDTF">2025-07-18T09:58:35Z</dcterms:modified>
</cp:coreProperties>
</file>